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6" autoAdjust="0"/>
  </p:normalViewPr>
  <p:slideViewPr>
    <p:cSldViewPr snapToGrid="0" snapToObjects="1"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26F3B-55C3-41C7-A5FB-8DBF72E57C08}" type="datetimeFigureOut">
              <a:rPr lang="en-US" smtClean="0"/>
              <a:t>6/13/2011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AE230-69B0-4ED6-B081-7FFEBC72E5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AE230-69B0-4ED6-B081-7FFEBC72E5B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038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9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720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9871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8212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926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219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962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8669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696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4718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1B672-0839-C044-A8F2-1D846B21FD7F}" type="datetimeFigureOut">
              <a:rPr lang="en-US" smtClean="0"/>
              <a:pPr/>
              <a:t>6/13/2011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B7E42-54F7-7144-AC44-89B405F8D5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0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700"/>
            <a:ext cx="8229600" cy="4699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School of the Future’s Future</a:t>
            </a:r>
            <a:endParaRPr lang="en-US" sz="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83200" y="962576"/>
            <a:ext cx="36068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The organizing framework</a:t>
            </a:r>
            <a:r>
              <a:rPr lang="en-US" dirty="0"/>
              <a:t>: ‘Studies’ or units that are built to practice common, high leverage intellectual work in an ‘apprenticeship model’ &amp; are anchored by performance assessments.</a:t>
            </a:r>
          </a:p>
        </p:txBody>
      </p:sp>
      <p:sp>
        <p:nvSpPr>
          <p:cNvPr id="5" name="Rectangle 4"/>
          <p:cNvSpPr/>
          <p:nvPr/>
        </p:nvSpPr>
        <p:spPr>
          <a:xfrm>
            <a:off x="986932" y="927614"/>
            <a:ext cx="352156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The Lens</a:t>
            </a:r>
            <a:r>
              <a:rPr lang="en-US" dirty="0"/>
              <a:t>: The curriculum – the medium for thinking &amp; social experiences that provide a platform for metacognitive awareness, increased self-</a:t>
            </a:r>
            <a:r>
              <a:rPr lang="en-US" dirty="0" smtClean="0"/>
              <a:t>efficacy </a:t>
            </a:r>
            <a:r>
              <a:rPr lang="en-US" dirty="0"/>
              <a:t>and community </a:t>
            </a:r>
            <a:r>
              <a:rPr lang="en-US" dirty="0" smtClean="0"/>
              <a:t>responsibility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520700"/>
            <a:ext cx="8229600" cy="40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CLASSES</a:t>
            </a:r>
            <a:endParaRPr lang="en-US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3819525"/>
          <a:ext cx="6096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</a:rPr>
                        <a:t>Humanities</a:t>
                      </a:r>
                      <a:r>
                        <a:rPr lang="en-US" sz="1600" baseline="0" dirty="0" smtClean="0">
                          <a:solidFill>
                            <a:sysClr val="windowText" lastClr="000000"/>
                          </a:solidFill>
                        </a:rPr>
                        <a:t> and Science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ysClr val="windowText" lastClr="000000"/>
                          </a:solidFill>
                        </a:rPr>
                        <a:t>Math</a:t>
                      </a:r>
                      <a:endParaRPr lang="en-U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Inquiry based units where students choose a research focus after content and concept immersion.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Increased workshop time in class.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Partner research.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22860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Access to online databases, media, and sites for research.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Three time a year skills diagnostic to pinpoint gaps and enrichment needs in students’ mathematical skills.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Individualized student action plans to address gaps and enrichment needs. 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Times New Roman"/>
                        </a:rPr>
                        <a:t>- Action plans to be worked on once a week in flexible, 6-8 homogenous learning groups and through a blend of online programs and podcasts.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76550" y="3219450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Core Elements of Personalization:</a:t>
            </a:r>
            <a:endParaRPr lang="en-US" b="1" u="sng" dirty="0"/>
          </a:p>
        </p:txBody>
      </p:sp>
    </p:spTree>
    <p:extLst>
      <p:ext uri="{BB962C8B-B14F-4D97-AF65-F5344CB8AC3E}">
        <p14:creationId xmlns="" xmlns:p14="http://schemas.microsoft.com/office/powerpoint/2010/main" val="15312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5600" y="834936"/>
            <a:ext cx="419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The Lens</a:t>
            </a:r>
            <a:r>
              <a:rPr lang="en-US" dirty="0"/>
              <a:t>: Goal Setting &amp; Reflection – time to personally contextualize classroom struggles and successes in order to demystify and break through roadblocks to personal excellence.</a:t>
            </a:r>
          </a:p>
        </p:txBody>
      </p:sp>
      <p:sp>
        <p:nvSpPr>
          <p:cNvPr id="5" name="Rectangle 4"/>
          <p:cNvSpPr/>
          <p:nvPr/>
        </p:nvSpPr>
        <p:spPr>
          <a:xfrm>
            <a:off x="5257800" y="834936"/>
            <a:ext cx="342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The organizing framework</a:t>
            </a:r>
            <a:r>
              <a:rPr lang="en-US" dirty="0" smtClean="0"/>
              <a:t>: Student reflection throughout classroom ‘studies’ in a one-on-one coaching model with a teacher advisor.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520700"/>
            <a:ext cx="8229600" cy="40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Advisory</a:t>
            </a:r>
            <a:endParaRPr lang="en-US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352551" y="2312264"/>
            <a:ext cx="657224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defTabSz="91440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057650" algn="l"/>
              </a:tabLst>
            </a:pPr>
            <a:endParaRPr lang="en-US" sz="1200" b="1" u="sng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228600" indent="-22860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57650" algn="l"/>
              </a:tabLst>
            </a:pPr>
            <a:r>
              <a:rPr lang="en-US" sz="1200" b="1" u="sng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Core Elements for Personalization</a:t>
            </a:r>
            <a:r>
              <a:rPr lang="en-US" sz="1200" b="1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57650" algn="l"/>
              </a:tabLst>
            </a:pPr>
            <a:endParaRPr lang="en-US" sz="1200" dirty="0" smtClean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0" algn="l"/>
                <a:tab pos="4057650" algn="l"/>
              </a:tabLst>
            </a:pPr>
            <a:r>
              <a:rPr lang="en-US" sz="1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Weekly one-on-one meetings with advisor.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0" algn="l"/>
                <a:tab pos="4057650" algn="l"/>
              </a:tabLst>
            </a:pPr>
            <a:r>
              <a:rPr lang="en-US" sz="1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Weekly meetings consistently adhere to protocols to focus on core goal versus ad hoc issues.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0" algn="l"/>
                <a:tab pos="4057650" algn="l"/>
              </a:tabLst>
            </a:pPr>
            <a:r>
              <a:rPr lang="en-US" sz="1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Mixed Grade Advisory to allow advisors and students to build three-year relationship and to allow mixed grade student support opportunities.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0" algn="l"/>
                <a:tab pos="4057650" algn="l"/>
              </a:tabLst>
            </a:pPr>
            <a:r>
              <a:rPr lang="en-US" sz="1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Students meet with advisors at the beginning of each day to independently read on their level and the end of each day to clarify and get started on assignments.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228600" lvl="0" indent="-22860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0" algn="l"/>
                <a:tab pos="4057650" algn="l"/>
              </a:tabLst>
            </a:pPr>
            <a:r>
              <a:rPr lang="en-US" sz="1200" dirty="0" smtClean="0">
                <a:latin typeface="Calibri" pitchFamily="34" charset="0"/>
                <a:ea typeface="Times New Roman" pitchFamily="18" charset="0"/>
                <a:cs typeface="Arial" pitchFamily="34" charset="0"/>
              </a:rPr>
              <a:t>Regular Middle School meetings to discuss student progress and successes with coaching model.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lvl="0" indent="45720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4057650" algn="l"/>
              </a:tabLst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057650" algn="l"/>
              </a:tabLst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9950" y="4352926"/>
            <a:ext cx="7696200" cy="2169825"/>
          </a:xfrm>
          <a:prstGeom prst="rect">
            <a:avLst/>
          </a:prstGeom>
          <a:noFill/>
          <a:ln w="22225" cmpd="tri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Lucida Handwriting" pitchFamily="66" charset="0"/>
              </a:rPr>
              <a:t>					THE MAGICAL PORTAL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300" b="1" u="sng" dirty="0" smtClean="0"/>
              <a:t>The lens</a:t>
            </a:r>
            <a:r>
              <a:rPr lang="en-US" sz="1300" b="1" dirty="0" smtClean="0"/>
              <a:t>:</a:t>
            </a:r>
            <a:r>
              <a:rPr lang="en-US" sz="1300" dirty="0" smtClean="0"/>
              <a:t> The SOF information system where teachers share, organize &amp; store resources; where teachers report student progress on essential benchmarks; where students work with advisors to reflect &amp; set goals; where students, advisors and families can track learning progressions in different classes; where students, advisors and families access assignments &amp; resources; where students can network with their peers about assignments, activities and social interests.</a:t>
            </a:r>
            <a:br>
              <a:rPr lang="en-US" sz="1300" dirty="0" smtClean="0"/>
            </a:br>
            <a:r>
              <a:rPr lang="en-US" sz="1300" b="1" u="sng" dirty="0" smtClean="0"/>
              <a:t>Core Elements for Personalization</a:t>
            </a:r>
            <a:r>
              <a:rPr lang="en-US" sz="1300" b="1" dirty="0" smtClean="0"/>
              <a:t>: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Large social networking element to leverage peer support and student community connection.</a:t>
            </a:r>
            <a:br>
              <a:rPr lang="en-US" sz="1300" dirty="0" smtClean="0"/>
            </a:br>
            <a:r>
              <a:rPr lang="en-US" sz="1300" dirty="0" smtClean="0"/>
              <a:t>Access to significant and lean student progress data to maximize real reflection.</a:t>
            </a:r>
            <a:br>
              <a:rPr lang="en-US" sz="1300" dirty="0" smtClean="0"/>
            </a:br>
            <a:r>
              <a:rPr lang="en-US" sz="1300" dirty="0" smtClean="0"/>
              <a:t>Access to resources for students and families to allow work space to extend beyond the school walls.</a:t>
            </a:r>
            <a:endParaRPr lang="en-US" sz="13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1800" y="123825"/>
            <a:ext cx="8229600" cy="560298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School of the Future’s Future</a:t>
            </a:r>
            <a:endParaRPr lang="en-US" sz="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2369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320</Words>
  <Application>Microsoft Office PowerPoint</Application>
  <PresentationFormat>On-screen Show (4:3)</PresentationFormat>
  <Paragraphs>28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School of the Future’s Future</vt:lpstr>
      <vt:lpstr>School of the Future’s Future</vt:lpstr>
    </vt:vector>
  </TitlesOfParts>
  <Company>Kunskapsskolan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Sanda Balaban</dc:creator>
  <cp:lastModifiedBy>sjenkinsstevens</cp:lastModifiedBy>
  <cp:revision>23</cp:revision>
  <dcterms:created xsi:type="dcterms:W3CDTF">2011-06-08T16:21:15Z</dcterms:created>
  <dcterms:modified xsi:type="dcterms:W3CDTF">2011-06-13T16:29:54Z</dcterms:modified>
</cp:coreProperties>
</file>